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6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72DF8-A25A-423D-9122-5624C178A1E4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D7527-1606-4CAE-B77C-99E728351F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31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sárga szövegdobozra kattintva eltűnik. A tálra kattintva új feladatot kapunk.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7E25C-0D82-4496-ADEF-C21A5F607BE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509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figurára kattintva visszalép a </a:t>
            </a:r>
            <a:r>
              <a:rPr lang="hu-HU" dirty="0" smtClean="0"/>
              <a:t>cicához.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7E25C-0D82-4496-ADEF-C21A5F607BE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925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63B1-38B7-4600-955B-8A57F60EB1E9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E9B7-4AB1-453D-A97D-75F261F2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506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63B1-38B7-4600-955B-8A57F60EB1E9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E9B7-4AB1-453D-A97D-75F261F2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31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63B1-38B7-4600-955B-8A57F60EB1E9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E9B7-4AB1-453D-A97D-75F261F2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459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63B1-38B7-4600-955B-8A57F60EB1E9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E9B7-4AB1-453D-A97D-75F261F2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624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63B1-38B7-4600-955B-8A57F60EB1E9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E9B7-4AB1-453D-A97D-75F261F2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903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63B1-38B7-4600-955B-8A57F60EB1E9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E9B7-4AB1-453D-A97D-75F261F2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17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63B1-38B7-4600-955B-8A57F60EB1E9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E9B7-4AB1-453D-A97D-75F261F2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364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63B1-38B7-4600-955B-8A57F60EB1E9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E9B7-4AB1-453D-A97D-75F261F2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196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63B1-38B7-4600-955B-8A57F60EB1E9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E9B7-4AB1-453D-A97D-75F261F2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6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63B1-38B7-4600-955B-8A57F60EB1E9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E9B7-4AB1-453D-A97D-75F261F2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456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63B1-38B7-4600-955B-8A57F60EB1E9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E9B7-4AB1-453D-A97D-75F261F2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482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463B1-38B7-4600-955B-8A57F60EB1E9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0E9B7-4AB1-453D-A97D-75F261F2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022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slide" Target="slide3.xml"/><Relationship Id="rId21" Type="http://schemas.openxmlformats.org/officeDocument/2006/relationships/image" Target="../media/image19.png"/><Relationship Id="rId34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28.png"/><Relationship Id="rId5" Type="http://schemas.openxmlformats.org/officeDocument/2006/relationships/slide" Target="slide4.xml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elhő 28"/>
          <p:cNvSpPr/>
          <p:nvPr/>
        </p:nvSpPr>
        <p:spPr>
          <a:xfrm>
            <a:off x="6097087" y="0"/>
            <a:ext cx="4822711" cy="217662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96541" y="1108754"/>
            <a:ext cx="9144000" cy="2387600"/>
          </a:xfrm>
        </p:spPr>
        <p:txBody>
          <a:bodyPr>
            <a:normAutofit/>
          </a:bodyPr>
          <a:lstStyle/>
          <a:p>
            <a:r>
              <a:rPr lang="hu-HU" sz="4800" dirty="0" smtClean="0">
                <a:latin typeface="AvenirNext LT Pro Bold" panose="020B0804020202020204" pitchFamily="34" charset="-18"/>
              </a:rPr>
              <a:t>Családi társas cicussal és egérkével</a:t>
            </a:r>
            <a:endParaRPr lang="hu-HU" sz="4800" dirty="0">
              <a:latin typeface="AvenirNext LT Pro Bold" panose="020B0804020202020204" pitchFamily="34" charset="-18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096013" y="787515"/>
            <a:ext cx="4858327" cy="425017"/>
          </a:xfrm>
        </p:spPr>
        <p:txBody>
          <a:bodyPr/>
          <a:lstStyle/>
          <a:p>
            <a:r>
              <a:rPr lang="hu-HU" dirty="0" smtClean="0"/>
              <a:t>Készítette: Nagyné Madár Anikó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678" y="6065234"/>
            <a:ext cx="725472" cy="73045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336" y="6056878"/>
            <a:ext cx="725472" cy="73045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36" y="6216187"/>
            <a:ext cx="558374" cy="562211"/>
          </a:xfrm>
          <a:prstGeom prst="rect">
            <a:avLst/>
          </a:prstGeom>
        </p:spPr>
      </p:pic>
      <p:sp>
        <p:nvSpPr>
          <p:cNvPr id="7" name="Folyamatábra: Késleltetés 6"/>
          <p:cNvSpPr/>
          <p:nvPr/>
        </p:nvSpPr>
        <p:spPr>
          <a:xfrm rot="16200000">
            <a:off x="5924817" y="572504"/>
            <a:ext cx="342393" cy="12191973"/>
          </a:xfrm>
          <a:prstGeom prst="flowChartDelay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982" y="5691640"/>
            <a:ext cx="597460" cy="554784"/>
          </a:xfrm>
          <a:prstGeom prst="rect">
            <a:avLst/>
          </a:prstGeom>
        </p:spPr>
      </p:pic>
      <p:grpSp>
        <p:nvGrpSpPr>
          <p:cNvPr id="9" name="Csoportba foglalás 8"/>
          <p:cNvGrpSpPr/>
          <p:nvPr/>
        </p:nvGrpSpPr>
        <p:grpSpPr>
          <a:xfrm flipH="1">
            <a:off x="4174487" y="5691640"/>
            <a:ext cx="1585181" cy="1053669"/>
            <a:chOff x="4095126" y="3717075"/>
            <a:chExt cx="2822270" cy="2075597"/>
          </a:xfrm>
        </p:grpSpPr>
        <p:sp>
          <p:nvSpPr>
            <p:cNvPr id="10" name="Téglalap 9"/>
            <p:cNvSpPr/>
            <p:nvPr/>
          </p:nvSpPr>
          <p:spPr>
            <a:xfrm flipH="1">
              <a:off x="6053860" y="5552665"/>
              <a:ext cx="234159" cy="184470"/>
            </a:xfrm>
            <a:prstGeom prst="rect">
              <a:avLst/>
            </a:prstGeom>
            <a:solidFill>
              <a:srgbClr val="FDBFF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Téglalap 10"/>
            <p:cNvSpPr/>
            <p:nvPr/>
          </p:nvSpPr>
          <p:spPr>
            <a:xfrm>
              <a:off x="5722884" y="5528376"/>
              <a:ext cx="193816" cy="103373"/>
            </a:xfrm>
            <a:prstGeom prst="rect">
              <a:avLst/>
            </a:prstGeom>
            <a:solidFill>
              <a:srgbClr val="FDBFF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Téglalap 11"/>
            <p:cNvSpPr/>
            <p:nvPr/>
          </p:nvSpPr>
          <p:spPr>
            <a:xfrm>
              <a:off x="5529068" y="5689299"/>
              <a:ext cx="193816" cy="103373"/>
            </a:xfrm>
            <a:prstGeom prst="rect">
              <a:avLst/>
            </a:prstGeom>
            <a:solidFill>
              <a:srgbClr val="FDBFF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Téglalap 12"/>
            <p:cNvSpPr/>
            <p:nvPr/>
          </p:nvSpPr>
          <p:spPr>
            <a:xfrm>
              <a:off x="5065986" y="5573078"/>
              <a:ext cx="193816" cy="103373"/>
            </a:xfrm>
            <a:prstGeom prst="rect">
              <a:avLst/>
            </a:prstGeom>
            <a:solidFill>
              <a:srgbClr val="FDBFF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Ellipszis 13"/>
            <p:cNvSpPr/>
            <p:nvPr/>
          </p:nvSpPr>
          <p:spPr>
            <a:xfrm>
              <a:off x="4495802" y="5071041"/>
              <a:ext cx="168166" cy="1445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Ellipszis 14"/>
            <p:cNvSpPr/>
            <p:nvPr/>
          </p:nvSpPr>
          <p:spPr>
            <a:xfrm>
              <a:off x="4963914" y="4549465"/>
              <a:ext cx="1708974" cy="11876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Ellipszis 15"/>
            <p:cNvSpPr/>
            <p:nvPr/>
          </p:nvSpPr>
          <p:spPr>
            <a:xfrm>
              <a:off x="4715199" y="4608316"/>
              <a:ext cx="268014" cy="415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Ellipszis 16"/>
            <p:cNvSpPr/>
            <p:nvPr/>
          </p:nvSpPr>
          <p:spPr>
            <a:xfrm>
              <a:off x="4799286" y="4746316"/>
              <a:ext cx="157656" cy="251352"/>
            </a:xfrm>
            <a:prstGeom prst="ellipse">
              <a:avLst/>
            </a:prstGeom>
            <a:solidFill>
              <a:srgbClr val="FDBFF7"/>
            </a:solidFill>
            <a:ln>
              <a:solidFill>
                <a:srgbClr val="FDBFF7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Ellipszis 17"/>
            <p:cNvSpPr/>
            <p:nvPr/>
          </p:nvSpPr>
          <p:spPr>
            <a:xfrm>
              <a:off x="5199990" y="4707676"/>
              <a:ext cx="462455" cy="415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Ellipszis 18"/>
            <p:cNvSpPr/>
            <p:nvPr/>
          </p:nvSpPr>
          <p:spPr>
            <a:xfrm>
              <a:off x="5259802" y="4799609"/>
              <a:ext cx="310055" cy="256607"/>
            </a:xfrm>
            <a:prstGeom prst="ellipse">
              <a:avLst/>
            </a:prstGeom>
            <a:solidFill>
              <a:srgbClr val="FDBFF7"/>
            </a:solidFill>
            <a:ln>
              <a:solidFill>
                <a:srgbClr val="FDBFF7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abadkézi sokszög 19"/>
            <p:cNvSpPr/>
            <p:nvPr/>
          </p:nvSpPr>
          <p:spPr>
            <a:xfrm>
              <a:off x="4398779" y="4879437"/>
              <a:ext cx="1110564" cy="756744"/>
            </a:xfrm>
            <a:custGeom>
              <a:avLst/>
              <a:gdLst>
                <a:gd name="connsiteX0" fmla="*/ 651326 w 1187354"/>
                <a:gd name="connsiteY0" fmla="*/ 0 h 756744"/>
                <a:gd name="connsiteX1" fmla="*/ 1187354 w 1187354"/>
                <a:gd name="connsiteY1" fmla="*/ 378372 h 756744"/>
                <a:gd name="connsiteX2" fmla="*/ 651326 w 1187354"/>
                <a:gd name="connsiteY2" fmla="*/ 756744 h 756744"/>
                <a:gd name="connsiteX3" fmla="*/ 272297 w 1187354"/>
                <a:gd name="connsiteY3" fmla="*/ 645922 h 756744"/>
                <a:gd name="connsiteX4" fmla="*/ 258838 w 1187354"/>
                <a:gd name="connsiteY4" fmla="*/ 634407 h 756744"/>
                <a:gd name="connsiteX5" fmla="*/ 257920 w 1187354"/>
                <a:gd name="connsiteY5" fmla="*/ 635433 h 756744"/>
                <a:gd name="connsiteX6" fmla="*/ 151086 w 1187354"/>
                <a:gd name="connsiteY6" fmla="*/ 668769 h 756744"/>
                <a:gd name="connsiteX7" fmla="*/ 0 w 1187354"/>
                <a:gd name="connsiteY7" fmla="*/ 554951 h 756744"/>
                <a:gd name="connsiteX8" fmla="*/ 92277 w 1187354"/>
                <a:gd name="connsiteY8" fmla="*/ 450078 h 756744"/>
                <a:gd name="connsiteX9" fmla="*/ 124832 w 1187354"/>
                <a:gd name="connsiteY9" fmla="*/ 445126 h 756744"/>
                <a:gd name="connsiteX10" fmla="*/ 115298 w 1187354"/>
                <a:gd name="connsiteY10" fmla="*/ 378372 h 756744"/>
                <a:gd name="connsiteX11" fmla="*/ 651326 w 1187354"/>
                <a:gd name="connsiteY11" fmla="*/ 0 h 75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7354" h="756744">
                  <a:moveTo>
                    <a:pt x="651326" y="0"/>
                  </a:moveTo>
                  <a:cubicBezTo>
                    <a:pt x="947366" y="0"/>
                    <a:pt x="1187354" y="169403"/>
                    <a:pt x="1187354" y="378372"/>
                  </a:cubicBezTo>
                  <a:cubicBezTo>
                    <a:pt x="1187354" y="587341"/>
                    <a:pt x="947366" y="756744"/>
                    <a:pt x="651326" y="756744"/>
                  </a:cubicBezTo>
                  <a:cubicBezTo>
                    <a:pt x="503306" y="756744"/>
                    <a:pt x="369299" y="714394"/>
                    <a:pt x="272297" y="645922"/>
                  </a:cubicBezTo>
                  <a:lnTo>
                    <a:pt x="258838" y="634407"/>
                  </a:lnTo>
                  <a:lnTo>
                    <a:pt x="257920" y="635433"/>
                  </a:lnTo>
                  <a:cubicBezTo>
                    <a:pt x="230579" y="656030"/>
                    <a:pt x="192807" y="668769"/>
                    <a:pt x="151086" y="668769"/>
                  </a:cubicBezTo>
                  <a:cubicBezTo>
                    <a:pt x="67644" y="668769"/>
                    <a:pt x="0" y="617811"/>
                    <a:pt x="0" y="554951"/>
                  </a:cubicBezTo>
                  <a:cubicBezTo>
                    <a:pt x="0" y="507806"/>
                    <a:pt x="38050" y="467356"/>
                    <a:pt x="92277" y="450078"/>
                  </a:cubicBezTo>
                  <a:lnTo>
                    <a:pt x="124832" y="445126"/>
                  </a:lnTo>
                  <a:lnTo>
                    <a:pt x="115298" y="378372"/>
                  </a:lnTo>
                  <a:cubicBezTo>
                    <a:pt x="115298" y="169403"/>
                    <a:pt x="355286" y="0"/>
                    <a:pt x="65132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Ellipszis 20"/>
            <p:cNvSpPr/>
            <p:nvPr/>
          </p:nvSpPr>
          <p:spPr>
            <a:xfrm>
              <a:off x="4696811" y="5210306"/>
              <a:ext cx="168166" cy="1445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Ellipszis 21"/>
            <p:cNvSpPr/>
            <p:nvPr/>
          </p:nvSpPr>
          <p:spPr>
            <a:xfrm>
              <a:off x="4405625" y="5368796"/>
              <a:ext cx="78399" cy="103373"/>
            </a:xfrm>
            <a:prstGeom prst="ellipse">
              <a:avLst/>
            </a:prstGeom>
            <a:solidFill>
              <a:srgbClr val="FDB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Szabadkézi sokszög 22"/>
            <p:cNvSpPr/>
            <p:nvPr/>
          </p:nvSpPr>
          <p:spPr>
            <a:xfrm>
              <a:off x="6496983" y="3717075"/>
              <a:ext cx="420413" cy="1198180"/>
            </a:xfrm>
            <a:custGeom>
              <a:avLst/>
              <a:gdLst>
                <a:gd name="connsiteX0" fmla="*/ 0 w 420413"/>
                <a:gd name="connsiteY0" fmla="*/ 1093076 h 1198180"/>
                <a:gd name="connsiteX1" fmla="*/ 0 w 420413"/>
                <a:gd name="connsiteY1" fmla="*/ 1093076 h 1198180"/>
                <a:gd name="connsiteX2" fmla="*/ 94593 w 420413"/>
                <a:gd name="connsiteY2" fmla="*/ 1072056 h 1198180"/>
                <a:gd name="connsiteX3" fmla="*/ 126124 w 420413"/>
                <a:gd name="connsiteY3" fmla="*/ 1061545 h 1198180"/>
                <a:gd name="connsiteX4" fmla="*/ 189186 w 420413"/>
                <a:gd name="connsiteY4" fmla="*/ 1030014 h 1198180"/>
                <a:gd name="connsiteX5" fmla="*/ 199696 w 420413"/>
                <a:gd name="connsiteY5" fmla="*/ 725214 h 1198180"/>
                <a:gd name="connsiteX6" fmla="*/ 157655 w 420413"/>
                <a:gd name="connsiteY6" fmla="*/ 662152 h 1198180"/>
                <a:gd name="connsiteX7" fmla="*/ 115613 w 420413"/>
                <a:gd name="connsiteY7" fmla="*/ 567559 h 1198180"/>
                <a:gd name="connsiteX8" fmla="*/ 105103 w 420413"/>
                <a:gd name="connsiteY8" fmla="*/ 536028 h 1198180"/>
                <a:gd name="connsiteX9" fmla="*/ 115613 w 420413"/>
                <a:gd name="connsiteY9" fmla="*/ 283780 h 1198180"/>
                <a:gd name="connsiteX10" fmla="*/ 126124 w 420413"/>
                <a:gd name="connsiteY10" fmla="*/ 252249 h 1198180"/>
                <a:gd name="connsiteX11" fmla="*/ 168165 w 420413"/>
                <a:gd name="connsiteY11" fmla="*/ 189187 h 1198180"/>
                <a:gd name="connsiteX12" fmla="*/ 199696 w 420413"/>
                <a:gd name="connsiteY12" fmla="*/ 157656 h 1198180"/>
                <a:gd name="connsiteX13" fmla="*/ 262758 w 420413"/>
                <a:gd name="connsiteY13" fmla="*/ 105104 h 1198180"/>
                <a:gd name="connsiteX14" fmla="*/ 283779 w 420413"/>
                <a:gd name="connsiteY14" fmla="*/ 73573 h 1198180"/>
                <a:gd name="connsiteX15" fmla="*/ 378372 w 420413"/>
                <a:gd name="connsiteY15" fmla="*/ 21021 h 1198180"/>
                <a:gd name="connsiteX16" fmla="*/ 420413 w 420413"/>
                <a:gd name="connsiteY16" fmla="*/ 0 h 1198180"/>
                <a:gd name="connsiteX17" fmla="*/ 409903 w 420413"/>
                <a:gd name="connsiteY17" fmla="*/ 31531 h 1198180"/>
                <a:gd name="connsiteX18" fmla="*/ 346841 w 420413"/>
                <a:gd name="connsiteY18" fmla="*/ 73573 h 1198180"/>
                <a:gd name="connsiteX19" fmla="*/ 304800 w 420413"/>
                <a:gd name="connsiteY19" fmla="*/ 136635 h 1198180"/>
                <a:gd name="connsiteX20" fmla="*/ 283779 w 420413"/>
                <a:gd name="connsiteY20" fmla="*/ 168166 h 1198180"/>
                <a:gd name="connsiteX21" fmla="*/ 283779 w 420413"/>
                <a:gd name="connsiteY21" fmla="*/ 630621 h 1198180"/>
                <a:gd name="connsiteX22" fmla="*/ 294289 w 420413"/>
                <a:gd name="connsiteY22" fmla="*/ 662152 h 1198180"/>
                <a:gd name="connsiteX23" fmla="*/ 336331 w 420413"/>
                <a:gd name="connsiteY23" fmla="*/ 725214 h 1198180"/>
                <a:gd name="connsiteX24" fmla="*/ 346841 w 420413"/>
                <a:gd name="connsiteY24" fmla="*/ 767256 h 1198180"/>
                <a:gd name="connsiteX25" fmla="*/ 367862 w 420413"/>
                <a:gd name="connsiteY25" fmla="*/ 830318 h 1198180"/>
                <a:gd name="connsiteX26" fmla="*/ 357351 w 420413"/>
                <a:gd name="connsiteY26" fmla="*/ 1051035 h 1198180"/>
                <a:gd name="connsiteX27" fmla="*/ 346841 w 420413"/>
                <a:gd name="connsiteY27" fmla="*/ 1082566 h 1198180"/>
                <a:gd name="connsiteX28" fmla="*/ 315310 w 420413"/>
                <a:gd name="connsiteY28" fmla="*/ 1103587 h 1198180"/>
                <a:gd name="connsiteX29" fmla="*/ 273269 w 420413"/>
                <a:gd name="connsiteY29" fmla="*/ 1135118 h 1198180"/>
                <a:gd name="connsiteX30" fmla="*/ 231227 w 420413"/>
                <a:gd name="connsiteY30" fmla="*/ 1145628 h 1198180"/>
                <a:gd name="connsiteX31" fmla="*/ 168165 w 420413"/>
                <a:gd name="connsiteY31" fmla="*/ 1177159 h 1198180"/>
                <a:gd name="connsiteX32" fmla="*/ 136634 w 420413"/>
                <a:gd name="connsiteY32" fmla="*/ 1198180 h 1198180"/>
                <a:gd name="connsiteX33" fmla="*/ 136634 w 420413"/>
                <a:gd name="connsiteY33" fmla="*/ 1198180 h 119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0413" h="1198180">
                  <a:moveTo>
                    <a:pt x="0" y="1093076"/>
                  </a:moveTo>
                  <a:lnTo>
                    <a:pt x="0" y="1093076"/>
                  </a:lnTo>
                  <a:cubicBezTo>
                    <a:pt x="31531" y="1086069"/>
                    <a:pt x="63257" y="1079890"/>
                    <a:pt x="94593" y="1072056"/>
                  </a:cubicBezTo>
                  <a:cubicBezTo>
                    <a:pt x="105341" y="1069369"/>
                    <a:pt x="116215" y="1066500"/>
                    <a:pt x="126124" y="1061545"/>
                  </a:cubicBezTo>
                  <a:cubicBezTo>
                    <a:pt x="207623" y="1020796"/>
                    <a:pt x="109931" y="1056434"/>
                    <a:pt x="189186" y="1030014"/>
                  </a:cubicBezTo>
                  <a:cubicBezTo>
                    <a:pt x="229550" y="908917"/>
                    <a:pt x="233592" y="921815"/>
                    <a:pt x="199696" y="725214"/>
                  </a:cubicBezTo>
                  <a:cubicBezTo>
                    <a:pt x="195404" y="700318"/>
                    <a:pt x="165644" y="686119"/>
                    <a:pt x="157655" y="662152"/>
                  </a:cubicBezTo>
                  <a:cubicBezTo>
                    <a:pt x="132639" y="587106"/>
                    <a:pt x="148925" y="617526"/>
                    <a:pt x="115613" y="567559"/>
                  </a:cubicBezTo>
                  <a:cubicBezTo>
                    <a:pt x="112110" y="557049"/>
                    <a:pt x="105103" y="547107"/>
                    <a:pt x="105103" y="536028"/>
                  </a:cubicBezTo>
                  <a:cubicBezTo>
                    <a:pt x="105103" y="451872"/>
                    <a:pt x="109396" y="367706"/>
                    <a:pt x="115613" y="283780"/>
                  </a:cubicBezTo>
                  <a:cubicBezTo>
                    <a:pt x="116431" y="272731"/>
                    <a:pt x="120744" y="261934"/>
                    <a:pt x="126124" y="252249"/>
                  </a:cubicBezTo>
                  <a:cubicBezTo>
                    <a:pt x="138393" y="230165"/>
                    <a:pt x="152655" y="209129"/>
                    <a:pt x="168165" y="189187"/>
                  </a:cubicBezTo>
                  <a:cubicBezTo>
                    <a:pt x="177290" y="177454"/>
                    <a:pt x="190023" y="168942"/>
                    <a:pt x="199696" y="157656"/>
                  </a:cubicBezTo>
                  <a:cubicBezTo>
                    <a:pt x="245510" y="104206"/>
                    <a:pt x="209779" y="122763"/>
                    <a:pt x="262758" y="105104"/>
                  </a:cubicBezTo>
                  <a:cubicBezTo>
                    <a:pt x="269765" y="94594"/>
                    <a:pt x="274273" y="81891"/>
                    <a:pt x="283779" y="73573"/>
                  </a:cubicBezTo>
                  <a:cubicBezTo>
                    <a:pt x="349332" y="16214"/>
                    <a:pt x="325824" y="43542"/>
                    <a:pt x="378372" y="21021"/>
                  </a:cubicBezTo>
                  <a:cubicBezTo>
                    <a:pt x="392773" y="14849"/>
                    <a:pt x="406399" y="7007"/>
                    <a:pt x="420413" y="0"/>
                  </a:cubicBezTo>
                  <a:cubicBezTo>
                    <a:pt x="416910" y="10510"/>
                    <a:pt x="417737" y="23697"/>
                    <a:pt x="409903" y="31531"/>
                  </a:cubicBezTo>
                  <a:cubicBezTo>
                    <a:pt x="392039" y="49395"/>
                    <a:pt x="346841" y="73573"/>
                    <a:pt x="346841" y="73573"/>
                  </a:cubicBezTo>
                  <a:lnTo>
                    <a:pt x="304800" y="136635"/>
                  </a:lnTo>
                  <a:lnTo>
                    <a:pt x="283779" y="168166"/>
                  </a:lnTo>
                  <a:cubicBezTo>
                    <a:pt x="252545" y="355574"/>
                    <a:pt x="265398" y="253791"/>
                    <a:pt x="283779" y="630621"/>
                  </a:cubicBezTo>
                  <a:cubicBezTo>
                    <a:pt x="284319" y="641687"/>
                    <a:pt x="288909" y="652467"/>
                    <a:pt x="294289" y="662152"/>
                  </a:cubicBezTo>
                  <a:cubicBezTo>
                    <a:pt x="306558" y="684237"/>
                    <a:pt x="336331" y="725214"/>
                    <a:pt x="336331" y="725214"/>
                  </a:cubicBezTo>
                  <a:cubicBezTo>
                    <a:pt x="339834" y="739228"/>
                    <a:pt x="342690" y="753420"/>
                    <a:pt x="346841" y="767256"/>
                  </a:cubicBezTo>
                  <a:cubicBezTo>
                    <a:pt x="353208" y="788479"/>
                    <a:pt x="367862" y="830318"/>
                    <a:pt x="367862" y="830318"/>
                  </a:cubicBezTo>
                  <a:cubicBezTo>
                    <a:pt x="364358" y="903890"/>
                    <a:pt x="363468" y="977634"/>
                    <a:pt x="357351" y="1051035"/>
                  </a:cubicBezTo>
                  <a:cubicBezTo>
                    <a:pt x="356431" y="1062076"/>
                    <a:pt x="353762" y="1073915"/>
                    <a:pt x="346841" y="1082566"/>
                  </a:cubicBezTo>
                  <a:cubicBezTo>
                    <a:pt x="338950" y="1092430"/>
                    <a:pt x="325589" y="1096245"/>
                    <a:pt x="315310" y="1103587"/>
                  </a:cubicBezTo>
                  <a:cubicBezTo>
                    <a:pt x="301056" y="1113769"/>
                    <a:pt x="288937" y="1127284"/>
                    <a:pt x="273269" y="1135118"/>
                  </a:cubicBezTo>
                  <a:cubicBezTo>
                    <a:pt x="260349" y="1141578"/>
                    <a:pt x="245241" y="1142125"/>
                    <a:pt x="231227" y="1145628"/>
                  </a:cubicBezTo>
                  <a:cubicBezTo>
                    <a:pt x="140863" y="1205872"/>
                    <a:pt x="255194" y="1133644"/>
                    <a:pt x="168165" y="1177159"/>
                  </a:cubicBezTo>
                  <a:cubicBezTo>
                    <a:pt x="156867" y="1182808"/>
                    <a:pt x="136634" y="1198180"/>
                    <a:pt x="136634" y="1198180"/>
                  </a:cubicBezTo>
                  <a:lnTo>
                    <a:pt x="136634" y="1198180"/>
                  </a:lnTo>
                </a:path>
              </a:pathLst>
            </a:custGeom>
            <a:solidFill>
              <a:srgbClr val="FDBFF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24" name="Egyenes összekötő 23"/>
            <p:cNvCxnSpPr/>
            <p:nvPr/>
          </p:nvCxnSpPr>
          <p:spPr>
            <a:xfrm>
              <a:off x="4559012" y="5409060"/>
              <a:ext cx="504072" cy="56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24"/>
            <p:cNvCxnSpPr>
              <a:endCxn id="20" idx="2"/>
            </p:cNvCxnSpPr>
            <p:nvPr/>
          </p:nvCxnSpPr>
          <p:spPr>
            <a:xfrm>
              <a:off x="4510414" y="5457207"/>
              <a:ext cx="497568" cy="1789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>
              <a:off x="4095126" y="5215560"/>
              <a:ext cx="349698" cy="1646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26"/>
            <p:cNvCxnSpPr/>
            <p:nvPr/>
          </p:nvCxnSpPr>
          <p:spPr>
            <a:xfrm>
              <a:off x="4185238" y="5122834"/>
              <a:ext cx="243116" cy="2126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Kép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488" y="3497119"/>
            <a:ext cx="2658322" cy="3230882"/>
          </a:xfrm>
          <a:prstGeom prst="rect">
            <a:avLst/>
          </a:prstGeom>
        </p:spPr>
      </p:pic>
      <p:sp>
        <p:nvSpPr>
          <p:cNvPr id="30" name="Nap 29"/>
          <p:cNvSpPr/>
          <p:nvPr/>
        </p:nvSpPr>
        <p:spPr>
          <a:xfrm>
            <a:off x="674199" y="132725"/>
            <a:ext cx="1953387" cy="1786759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30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zövegdoboz 132"/>
          <p:cNvSpPr txBox="1"/>
          <p:nvPr/>
        </p:nvSpPr>
        <p:spPr>
          <a:xfrm rot="16200000">
            <a:off x="11454016" y="301443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12" name="Kép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2890">
            <a:off x="2000039" y="1380469"/>
            <a:ext cx="1433727" cy="1481719"/>
          </a:xfrm>
          <a:prstGeom prst="rect">
            <a:avLst/>
          </a:prstGeom>
        </p:spPr>
      </p:pic>
      <p:pic>
        <p:nvPicPr>
          <p:cNvPr id="13" name="Kép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2643" y="1056375"/>
            <a:ext cx="1249788" cy="1371719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2907" y="848601"/>
            <a:ext cx="1249788" cy="1371719"/>
          </a:xfrm>
          <a:prstGeom prst="rect">
            <a:avLst/>
          </a:prstGeom>
        </p:spPr>
      </p:pic>
      <p:pic>
        <p:nvPicPr>
          <p:cNvPr id="16" name="Kép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6441" y="486109"/>
            <a:ext cx="1475360" cy="1511939"/>
          </a:xfrm>
          <a:prstGeom prst="rect">
            <a:avLst/>
          </a:prstGeom>
        </p:spPr>
      </p:pic>
      <p:pic>
        <p:nvPicPr>
          <p:cNvPr id="18" name="Kép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268896">
            <a:off x="7158926" y="194323"/>
            <a:ext cx="1249788" cy="1371719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47377">
            <a:off x="8527968" y="363035"/>
            <a:ext cx="1243692" cy="1371719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55345">
            <a:off x="9244869" y="3948678"/>
            <a:ext cx="1243692" cy="1371719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51410">
            <a:off x="10150616" y="614329"/>
            <a:ext cx="1243692" cy="1371719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727677">
            <a:off x="6907121" y="3617625"/>
            <a:ext cx="1249788" cy="1371719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50470" y="3692365"/>
            <a:ext cx="1243692" cy="1377815"/>
          </a:xfrm>
          <a:prstGeom prst="rect">
            <a:avLst/>
          </a:prstGeom>
        </p:spPr>
      </p:pic>
      <p:pic>
        <p:nvPicPr>
          <p:cNvPr id="27" name="Kép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48937" y="4047012"/>
            <a:ext cx="1249788" cy="1377815"/>
          </a:xfrm>
          <a:prstGeom prst="rect">
            <a:avLst/>
          </a:prstGeom>
        </p:spPr>
      </p:pic>
      <p:pic>
        <p:nvPicPr>
          <p:cNvPr id="28" name="Kép 2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771847">
            <a:off x="281850" y="2976208"/>
            <a:ext cx="1243692" cy="1377815"/>
          </a:xfrm>
          <a:prstGeom prst="rect">
            <a:avLst/>
          </a:prstGeom>
        </p:spPr>
      </p:pic>
      <p:pic>
        <p:nvPicPr>
          <p:cNvPr id="31" name="Kép 3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354530">
            <a:off x="1021727" y="4104892"/>
            <a:ext cx="1249788" cy="1377815"/>
          </a:xfrm>
          <a:prstGeom prst="rect">
            <a:avLst/>
          </a:prstGeom>
        </p:spPr>
      </p:pic>
      <p:pic>
        <p:nvPicPr>
          <p:cNvPr id="32" name="Kép 3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84624" y="4241054"/>
            <a:ext cx="1243692" cy="1371719"/>
          </a:xfrm>
          <a:prstGeom prst="rect">
            <a:avLst/>
          </a:prstGeom>
        </p:spPr>
      </p:pic>
      <p:pic>
        <p:nvPicPr>
          <p:cNvPr id="33" name="Kép 3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15036" y="4241055"/>
            <a:ext cx="1249788" cy="1371719"/>
          </a:xfrm>
          <a:prstGeom prst="rect">
            <a:avLst/>
          </a:prstGeom>
        </p:spPr>
      </p:pic>
      <p:pic>
        <p:nvPicPr>
          <p:cNvPr id="35" name="Kép 3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69608" y="3949395"/>
            <a:ext cx="1249788" cy="1371719"/>
          </a:xfrm>
          <a:prstGeom prst="rect">
            <a:avLst/>
          </a:prstGeom>
        </p:spPr>
      </p:pic>
      <p:pic>
        <p:nvPicPr>
          <p:cNvPr id="37" name="Kép 3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839511" y="1944305"/>
            <a:ext cx="1243692" cy="1377815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93052" y="2337528"/>
            <a:ext cx="1255885" cy="1383912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49342" y="2092091"/>
            <a:ext cx="1005927" cy="1152244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723401" y="1974334"/>
            <a:ext cx="1249788" cy="1371719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99963" y="2271206"/>
            <a:ext cx="1463167" cy="1505843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598862" y="2319663"/>
            <a:ext cx="1463167" cy="1505843"/>
          </a:xfrm>
          <a:prstGeom prst="rect">
            <a:avLst/>
          </a:prstGeom>
        </p:spPr>
      </p:pic>
      <p:pic>
        <p:nvPicPr>
          <p:cNvPr id="45" name="Kép 4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45146" y="5339451"/>
            <a:ext cx="1463167" cy="1511939"/>
          </a:xfrm>
          <a:prstGeom prst="rect">
            <a:avLst/>
          </a:prstGeom>
        </p:spPr>
      </p:pic>
      <p:pic>
        <p:nvPicPr>
          <p:cNvPr id="53" name="Kép 5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054069" y="2541380"/>
            <a:ext cx="1463167" cy="1505843"/>
          </a:xfrm>
          <a:prstGeom prst="rect">
            <a:avLst/>
          </a:prstGeom>
        </p:spPr>
      </p:pic>
      <p:pic>
        <p:nvPicPr>
          <p:cNvPr id="200" name="Kép 19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722678" y="6065234"/>
            <a:ext cx="725472" cy="730457"/>
          </a:xfrm>
          <a:prstGeom prst="rect">
            <a:avLst/>
          </a:prstGeom>
        </p:spPr>
      </p:pic>
      <p:pic>
        <p:nvPicPr>
          <p:cNvPr id="201" name="Kép 20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586207" y="6102227"/>
            <a:ext cx="558374" cy="562211"/>
          </a:xfrm>
          <a:prstGeom prst="rect">
            <a:avLst/>
          </a:prstGeom>
        </p:spPr>
      </p:pic>
      <p:pic>
        <p:nvPicPr>
          <p:cNvPr id="202" name="Kép 20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375440" y="6090081"/>
            <a:ext cx="558374" cy="562211"/>
          </a:xfrm>
          <a:prstGeom prst="rect">
            <a:avLst/>
          </a:prstGeom>
        </p:spPr>
      </p:pic>
      <p:pic>
        <p:nvPicPr>
          <p:cNvPr id="203" name="Kép 20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40336" y="6056878"/>
            <a:ext cx="725472" cy="730457"/>
          </a:xfrm>
          <a:prstGeom prst="rect">
            <a:avLst/>
          </a:prstGeom>
        </p:spPr>
      </p:pic>
      <p:pic>
        <p:nvPicPr>
          <p:cNvPr id="204" name="Kép 20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16336" y="6216187"/>
            <a:ext cx="558374" cy="562211"/>
          </a:xfrm>
          <a:prstGeom prst="rect">
            <a:avLst/>
          </a:prstGeom>
        </p:spPr>
      </p:pic>
      <p:sp>
        <p:nvSpPr>
          <p:cNvPr id="205" name="Folyamatábra: Késleltetés 204"/>
          <p:cNvSpPr/>
          <p:nvPr/>
        </p:nvSpPr>
        <p:spPr>
          <a:xfrm rot="16200000">
            <a:off x="5924817" y="572504"/>
            <a:ext cx="342393" cy="12191973"/>
          </a:xfrm>
          <a:prstGeom prst="flowChartDelay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6" name="Kép 20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805982" y="5691640"/>
            <a:ext cx="597460" cy="554784"/>
          </a:xfrm>
          <a:prstGeom prst="rect">
            <a:avLst/>
          </a:prstGeom>
        </p:spPr>
      </p:pic>
      <p:grpSp>
        <p:nvGrpSpPr>
          <p:cNvPr id="181" name="Csoportba foglalás 180"/>
          <p:cNvGrpSpPr/>
          <p:nvPr/>
        </p:nvGrpSpPr>
        <p:grpSpPr>
          <a:xfrm flipH="1">
            <a:off x="4276718" y="5940201"/>
            <a:ext cx="1188106" cy="777137"/>
            <a:chOff x="4095126" y="3717075"/>
            <a:chExt cx="2822270" cy="2075597"/>
          </a:xfrm>
        </p:grpSpPr>
        <p:sp>
          <p:nvSpPr>
            <p:cNvPr id="182" name="Téglalap 181"/>
            <p:cNvSpPr/>
            <p:nvPr/>
          </p:nvSpPr>
          <p:spPr>
            <a:xfrm flipH="1">
              <a:off x="6053860" y="5552665"/>
              <a:ext cx="234159" cy="184470"/>
            </a:xfrm>
            <a:prstGeom prst="rect">
              <a:avLst/>
            </a:prstGeom>
            <a:solidFill>
              <a:srgbClr val="FDBFF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3" name="Téglalap 182"/>
            <p:cNvSpPr/>
            <p:nvPr/>
          </p:nvSpPr>
          <p:spPr>
            <a:xfrm>
              <a:off x="5722884" y="5528376"/>
              <a:ext cx="193816" cy="103373"/>
            </a:xfrm>
            <a:prstGeom prst="rect">
              <a:avLst/>
            </a:prstGeom>
            <a:solidFill>
              <a:srgbClr val="FDBFF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4" name="Téglalap 183"/>
            <p:cNvSpPr/>
            <p:nvPr/>
          </p:nvSpPr>
          <p:spPr>
            <a:xfrm>
              <a:off x="5529068" y="5689299"/>
              <a:ext cx="193816" cy="103373"/>
            </a:xfrm>
            <a:prstGeom prst="rect">
              <a:avLst/>
            </a:prstGeom>
            <a:solidFill>
              <a:srgbClr val="FDBFF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5" name="Téglalap 184"/>
            <p:cNvSpPr/>
            <p:nvPr/>
          </p:nvSpPr>
          <p:spPr>
            <a:xfrm>
              <a:off x="5065986" y="5573078"/>
              <a:ext cx="193816" cy="103373"/>
            </a:xfrm>
            <a:prstGeom prst="rect">
              <a:avLst/>
            </a:prstGeom>
            <a:solidFill>
              <a:srgbClr val="FDBFF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6" name="Ellipszis 185"/>
            <p:cNvSpPr/>
            <p:nvPr/>
          </p:nvSpPr>
          <p:spPr>
            <a:xfrm>
              <a:off x="4495802" y="5071041"/>
              <a:ext cx="168166" cy="1445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7" name="Ellipszis 186"/>
            <p:cNvSpPr/>
            <p:nvPr/>
          </p:nvSpPr>
          <p:spPr>
            <a:xfrm>
              <a:off x="4963914" y="4549465"/>
              <a:ext cx="1708974" cy="11876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8" name="Ellipszis 187"/>
            <p:cNvSpPr/>
            <p:nvPr/>
          </p:nvSpPr>
          <p:spPr>
            <a:xfrm>
              <a:off x="4715199" y="4608316"/>
              <a:ext cx="268014" cy="415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9" name="Ellipszis 188"/>
            <p:cNvSpPr/>
            <p:nvPr/>
          </p:nvSpPr>
          <p:spPr>
            <a:xfrm>
              <a:off x="4799286" y="4746316"/>
              <a:ext cx="157656" cy="251352"/>
            </a:xfrm>
            <a:prstGeom prst="ellipse">
              <a:avLst/>
            </a:prstGeom>
            <a:solidFill>
              <a:srgbClr val="FDBFF7"/>
            </a:solidFill>
            <a:ln>
              <a:solidFill>
                <a:srgbClr val="FDBFF7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0" name="Ellipszis 189"/>
            <p:cNvSpPr/>
            <p:nvPr/>
          </p:nvSpPr>
          <p:spPr>
            <a:xfrm>
              <a:off x="5199990" y="4707676"/>
              <a:ext cx="462455" cy="415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1" name="Ellipszis 190"/>
            <p:cNvSpPr/>
            <p:nvPr/>
          </p:nvSpPr>
          <p:spPr>
            <a:xfrm>
              <a:off x="5259802" y="4799609"/>
              <a:ext cx="310055" cy="256607"/>
            </a:xfrm>
            <a:prstGeom prst="ellipse">
              <a:avLst/>
            </a:prstGeom>
            <a:solidFill>
              <a:srgbClr val="FDBFF7"/>
            </a:solidFill>
            <a:ln>
              <a:solidFill>
                <a:srgbClr val="FDBFF7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2" name="Szabadkézi sokszög 191"/>
            <p:cNvSpPr/>
            <p:nvPr/>
          </p:nvSpPr>
          <p:spPr>
            <a:xfrm>
              <a:off x="4398779" y="4879437"/>
              <a:ext cx="1110564" cy="756744"/>
            </a:xfrm>
            <a:custGeom>
              <a:avLst/>
              <a:gdLst>
                <a:gd name="connsiteX0" fmla="*/ 651326 w 1187354"/>
                <a:gd name="connsiteY0" fmla="*/ 0 h 756744"/>
                <a:gd name="connsiteX1" fmla="*/ 1187354 w 1187354"/>
                <a:gd name="connsiteY1" fmla="*/ 378372 h 756744"/>
                <a:gd name="connsiteX2" fmla="*/ 651326 w 1187354"/>
                <a:gd name="connsiteY2" fmla="*/ 756744 h 756744"/>
                <a:gd name="connsiteX3" fmla="*/ 272297 w 1187354"/>
                <a:gd name="connsiteY3" fmla="*/ 645922 h 756744"/>
                <a:gd name="connsiteX4" fmla="*/ 258838 w 1187354"/>
                <a:gd name="connsiteY4" fmla="*/ 634407 h 756744"/>
                <a:gd name="connsiteX5" fmla="*/ 257920 w 1187354"/>
                <a:gd name="connsiteY5" fmla="*/ 635433 h 756744"/>
                <a:gd name="connsiteX6" fmla="*/ 151086 w 1187354"/>
                <a:gd name="connsiteY6" fmla="*/ 668769 h 756744"/>
                <a:gd name="connsiteX7" fmla="*/ 0 w 1187354"/>
                <a:gd name="connsiteY7" fmla="*/ 554951 h 756744"/>
                <a:gd name="connsiteX8" fmla="*/ 92277 w 1187354"/>
                <a:gd name="connsiteY8" fmla="*/ 450078 h 756744"/>
                <a:gd name="connsiteX9" fmla="*/ 124832 w 1187354"/>
                <a:gd name="connsiteY9" fmla="*/ 445126 h 756744"/>
                <a:gd name="connsiteX10" fmla="*/ 115298 w 1187354"/>
                <a:gd name="connsiteY10" fmla="*/ 378372 h 756744"/>
                <a:gd name="connsiteX11" fmla="*/ 651326 w 1187354"/>
                <a:gd name="connsiteY11" fmla="*/ 0 h 75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7354" h="756744">
                  <a:moveTo>
                    <a:pt x="651326" y="0"/>
                  </a:moveTo>
                  <a:cubicBezTo>
                    <a:pt x="947366" y="0"/>
                    <a:pt x="1187354" y="169403"/>
                    <a:pt x="1187354" y="378372"/>
                  </a:cubicBezTo>
                  <a:cubicBezTo>
                    <a:pt x="1187354" y="587341"/>
                    <a:pt x="947366" y="756744"/>
                    <a:pt x="651326" y="756744"/>
                  </a:cubicBezTo>
                  <a:cubicBezTo>
                    <a:pt x="503306" y="756744"/>
                    <a:pt x="369299" y="714394"/>
                    <a:pt x="272297" y="645922"/>
                  </a:cubicBezTo>
                  <a:lnTo>
                    <a:pt x="258838" y="634407"/>
                  </a:lnTo>
                  <a:lnTo>
                    <a:pt x="257920" y="635433"/>
                  </a:lnTo>
                  <a:cubicBezTo>
                    <a:pt x="230579" y="656030"/>
                    <a:pt x="192807" y="668769"/>
                    <a:pt x="151086" y="668769"/>
                  </a:cubicBezTo>
                  <a:cubicBezTo>
                    <a:pt x="67644" y="668769"/>
                    <a:pt x="0" y="617811"/>
                    <a:pt x="0" y="554951"/>
                  </a:cubicBezTo>
                  <a:cubicBezTo>
                    <a:pt x="0" y="507806"/>
                    <a:pt x="38050" y="467356"/>
                    <a:pt x="92277" y="450078"/>
                  </a:cubicBezTo>
                  <a:lnTo>
                    <a:pt x="124832" y="445126"/>
                  </a:lnTo>
                  <a:lnTo>
                    <a:pt x="115298" y="378372"/>
                  </a:lnTo>
                  <a:cubicBezTo>
                    <a:pt x="115298" y="169403"/>
                    <a:pt x="355286" y="0"/>
                    <a:pt x="65132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3" name="Ellipszis 192"/>
            <p:cNvSpPr/>
            <p:nvPr/>
          </p:nvSpPr>
          <p:spPr>
            <a:xfrm>
              <a:off x="4696811" y="5210306"/>
              <a:ext cx="168166" cy="1445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4" name="Ellipszis 193"/>
            <p:cNvSpPr/>
            <p:nvPr/>
          </p:nvSpPr>
          <p:spPr>
            <a:xfrm>
              <a:off x="4405625" y="5368796"/>
              <a:ext cx="78399" cy="103373"/>
            </a:xfrm>
            <a:prstGeom prst="ellipse">
              <a:avLst/>
            </a:prstGeom>
            <a:solidFill>
              <a:srgbClr val="FDB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5" name="Szabadkézi sokszög 194"/>
            <p:cNvSpPr/>
            <p:nvPr/>
          </p:nvSpPr>
          <p:spPr>
            <a:xfrm>
              <a:off x="6496983" y="3717075"/>
              <a:ext cx="420413" cy="1198180"/>
            </a:xfrm>
            <a:custGeom>
              <a:avLst/>
              <a:gdLst>
                <a:gd name="connsiteX0" fmla="*/ 0 w 420413"/>
                <a:gd name="connsiteY0" fmla="*/ 1093076 h 1198180"/>
                <a:gd name="connsiteX1" fmla="*/ 0 w 420413"/>
                <a:gd name="connsiteY1" fmla="*/ 1093076 h 1198180"/>
                <a:gd name="connsiteX2" fmla="*/ 94593 w 420413"/>
                <a:gd name="connsiteY2" fmla="*/ 1072056 h 1198180"/>
                <a:gd name="connsiteX3" fmla="*/ 126124 w 420413"/>
                <a:gd name="connsiteY3" fmla="*/ 1061545 h 1198180"/>
                <a:gd name="connsiteX4" fmla="*/ 189186 w 420413"/>
                <a:gd name="connsiteY4" fmla="*/ 1030014 h 1198180"/>
                <a:gd name="connsiteX5" fmla="*/ 199696 w 420413"/>
                <a:gd name="connsiteY5" fmla="*/ 725214 h 1198180"/>
                <a:gd name="connsiteX6" fmla="*/ 157655 w 420413"/>
                <a:gd name="connsiteY6" fmla="*/ 662152 h 1198180"/>
                <a:gd name="connsiteX7" fmla="*/ 115613 w 420413"/>
                <a:gd name="connsiteY7" fmla="*/ 567559 h 1198180"/>
                <a:gd name="connsiteX8" fmla="*/ 105103 w 420413"/>
                <a:gd name="connsiteY8" fmla="*/ 536028 h 1198180"/>
                <a:gd name="connsiteX9" fmla="*/ 115613 w 420413"/>
                <a:gd name="connsiteY9" fmla="*/ 283780 h 1198180"/>
                <a:gd name="connsiteX10" fmla="*/ 126124 w 420413"/>
                <a:gd name="connsiteY10" fmla="*/ 252249 h 1198180"/>
                <a:gd name="connsiteX11" fmla="*/ 168165 w 420413"/>
                <a:gd name="connsiteY11" fmla="*/ 189187 h 1198180"/>
                <a:gd name="connsiteX12" fmla="*/ 199696 w 420413"/>
                <a:gd name="connsiteY12" fmla="*/ 157656 h 1198180"/>
                <a:gd name="connsiteX13" fmla="*/ 262758 w 420413"/>
                <a:gd name="connsiteY13" fmla="*/ 105104 h 1198180"/>
                <a:gd name="connsiteX14" fmla="*/ 283779 w 420413"/>
                <a:gd name="connsiteY14" fmla="*/ 73573 h 1198180"/>
                <a:gd name="connsiteX15" fmla="*/ 378372 w 420413"/>
                <a:gd name="connsiteY15" fmla="*/ 21021 h 1198180"/>
                <a:gd name="connsiteX16" fmla="*/ 420413 w 420413"/>
                <a:gd name="connsiteY16" fmla="*/ 0 h 1198180"/>
                <a:gd name="connsiteX17" fmla="*/ 409903 w 420413"/>
                <a:gd name="connsiteY17" fmla="*/ 31531 h 1198180"/>
                <a:gd name="connsiteX18" fmla="*/ 346841 w 420413"/>
                <a:gd name="connsiteY18" fmla="*/ 73573 h 1198180"/>
                <a:gd name="connsiteX19" fmla="*/ 304800 w 420413"/>
                <a:gd name="connsiteY19" fmla="*/ 136635 h 1198180"/>
                <a:gd name="connsiteX20" fmla="*/ 283779 w 420413"/>
                <a:gd name="connsiteY20" fmla="*/ 168166 h 1198180"/>
                <a:gd name="connsiteX21" fmla="*/ 283779 w 420413"/>
                <a:gd name="connsiteY21" fmla="*/ 630621 h 1198180"/>
                <a:gd name="connsiteX22" fmla="*/ 294289 w 420413"/>
                <a:gd name="connsiteY22" fmla="*/ 662152 h 1198180"/>
                <a:gd name="connsiteX23" fmla="*/ 336331 w 420413"/>
                <a:gd name="connsiteY23" fmla="*/ 725214 h 1198180"/>
                <a:gd name="connsiteX24" fmla="*/ 346841 w 420413"/>
                <a:gd name="connsiteY24" fmla="*/ 767256 h 1198180"/>
                <a:gd name="connsiteX25" fmla="*/ 367862 w 420413"/>
                <a:gd name="connsiteY25" fmla="*/ 830318 h 1198180"/>
                <a:gd name="connsiteX26" fmla="*/ 357351 w 420413"/>
                <a:gd name="connsiteY26" fmla="*/ 1051035 h 1198180"/>
                <a:gd name="connsiteX27" fmla="*/ 346841 w 420413"/>
                <a:gd name="connsiteY27" fmla="*/ 1082566 h 1198180"/>
                <a:gd name="connsiteX28" fmla="*/ 315310 w 420413"/>
                <a:gd name="connsiteY28" fmla="*/ 1103587 h 1198180"/>
                <a:gd name="connsiteX29" fmla="*/ 273269 w 420413"/>
                <a:gd name="connsiteY29" fmla="*/ 1135118 h 1198180"/>
                <a:gd name="connsiteX30" fmla="*/ 231227 w 420413"/>
                <a:gd name="connsiteY30" fmla="*/ 1145628 h 1198180"/>
                <a:gd name="connsiteX31" fmla="*/ 168165 w 420413"/>
                <a:gd name="connsiteY31" fmla="*/ 1177159 h 1198180"/>
                <a:gd name="connsiteX32" fmla="*/ 136634 w 420413"/>
                <a:gd name="connsiteY32" fmla="*/ 1198180 h 1198180"/>
                <a:gd name="connsiteX33" fmla="*/ 136634 w 420413"/>
                <a:gd name="connsiteY33" fmla="*/ 1198180 h 119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0413" h="1198180">
                  <a:moveTo>
                    <a:pt x="0" y="1093076"/>
                  </a:moveTo>
                  <a:lnTo>
                    <a:pt x="0" y="1093076"/>
                  </a:lnTo>
                  <a:cubicBezTo>
                    <a:pt x="31531" y="1086069"/>
                    <a:pt x="63257" y="1079890"/>
                    <a:pt x="94593" y="1072056"/>
                  </a:cubicBezTo>
                  <a:cubicBezTo>
                    <a:pt x="105341" y="1069369"/>
                    <a:pt x="116215" y="1066500"/>
                    <a:pt x="126124" y="1061545"/>
                  </a:cubicBezTo>
                  <a:cubicBezTo>
                    <a:pt x="207623" y="1020796"/>
                    <a:pt x="109931" y="1056434"/>
                    <a:pt x="189186" y="1030014"/>
                  </a:cubicBezTo>
                  <a:cubicBezTo>
                    <a:pt x="229550" y="908917"/>
                    <a:pt x="233592" y="921815"/>
                    <a:pt x="199696" y="725214"/>
                  </a:cubicBezTo>
                  <a:cubicBezTo>
                    <a:pt x="195404" y="700318"/>
                    <a:pt x="165644" y="686119"/>
                    <a:pt x="157655" y="662152"/>
                  </a:cubicBezTo>
                  <a:cubicBezTo>
                    <a:pt x="132639" y="587106"/>
                    <a:pt x="148925" y="617526"/>
                    <a:pt x="115613" y="567559"/>
                  </a:cubicBezTo>
                  <a:cubicBezTo>
                    <a:pt x="112110" y="557049"/>
                    <a:pt x="105103" y="547107"/>
                    <a:pt x="105103" y="536028"/>
                  </a:cubicBezTo>
                  <a:cubicBezTo>
                    <a:pt x="105103" y="451872"/>
                    <a:pt x="109396" y="367706"/>
                    <a:pt x="115613" y="283780"/>
                  </a:cubicBezTo>
                  <a:cubicBezTo>
                    <a:pt x="116431" y="272731"/>
                    <a:pt x="120744" y="261934"/>
                    <a:pt x="126124" y="252249"/>
                  </a:cubicBezTo>
                  <a:cubicBezTo>
                    <a:pt x="138393" y="230165"/>
                    <a:pt x="152655" y="209129"/>
                    <a:pt x="168165" y="189187"/>
                  </a:cubicBezTo>
                  <a:cubicBezTo>
                    <a:pt x="177290" y="177454"/>
                    <a:pt x="190023" y="168942"/>
                    <a:pt x="199696" y="157656"/>
                  </a:cubicBezTo>
                  <a:cubicBezTo>
                    <a:pt x="245510" y="104206"/>
                    <a:pt x="209779" y="122763"/>
                    <a:pt x="262758" y="105104"/>
                  </a:cubicBezTo>
                  <a:cubicBezTo>
                    <a:pt x="269765" y="94594"/>
                    <a:pt x="274273" y="81891"/>
                    <a:pt x="283779" y="73573"/>
                  </a:cubicBezTo>
                  <a:cubicBezTo>
                    <a:pt x="349332" y="16214"/>
                    <a:pt x="325824" y="43542"/>
                    <a:pt x="378372" y="21021"/>
                  </a:cubicBezTo>
                  <a:cubicBezTo>
                    <a:pt x="392773" y="14849"/>
                    <a:pt x="406399" y="7007"/>
                    <a:pt x="420413" y="0"/>
                  </a:cubicBezTo>
                  <a:cubicBezTo>
                    <a:pt x="416910" y="10510"/>
                    <a:pt x="417737" y="23697"/>
                    <a:pt x="409903" y="31531"/>
                  </a:cubicBezTo>
                  <a:cubicBezTo>
                    <a:pt x="392039" y="49395"/>
                    <a:pt x="346841" y="73573"/>
                    <a:pt x="346841" y="73573"/>
                  </a:cubicBezTo>
                  <a:lnTo>
                    <a:pt x="304800" y="136635"/>
                  </a:lnTo>
                  <a:lnTo>
                    <a:pt x="283779" y="168166"/>
                  </a:lnTo>
                  <a:cubicBezTo>
                    <a:pt x="252545" y="355574"/>
                    <a:pt x="265398" y="253791"/>
                    <a:pt x="283779" y="630621"/>
                  </a:cubicBezTo>
                  <a:cubicBezTo>
                    <a:pt x="284319" y="641687"/>
                    <a:pt x="288909" y="652467"/>
                    <a:pt x="294289" y="662152"/>
                  </a:cubicBezTo>
                  <a:cubicBezTo>
                    <a:pt x="306558" y="684237"/>
                    <a:pt x="336331" y="725214"/>
                    <a:pt x="336331" y="725214"/>
                  </a:cubicBezTo>
                  <a:cubicBezTo>
                    <a:pt x="339834" y="739228"/>
                    <a:pt x="342690" y="753420"/>
                    <a:pt x="346841" y="767256"/>
                  </a:cubicBezTo>
                  <a:cubicBezTo>
                    <a:pt x="353208" y="788479"/>
                    <a:pt x="367862" y="830318"/>
                    <a:pt x="367862" y="830318"/>
                  </a:cubicBezTo>
                  <a:cubicBezTo>
                    <a:pt x="364358" y="903890"/>
                    <a:pt x="363468" y="977634"/>
                    <a:pt x="357351" y="1051035"/>
                  </a:cubicBezTo>
                  <a:cubicBezTo>
                    <a:pt x="356431" y="1062076"/>
                    <a:pt x="353762" y="1073915"/>
                    <a:pt x="346841" y="1082566"/>
                  </a:cubicBezTo>
                  <a:cubicBezTo>
                    <a:pt x="338950" y="1092430"/>
                    <a:pt x="325589" y="1096245"/>
                    <a:pt x="315310" y="1103587"/>
                  </a:cubicBezTo>
                  <a:cubicBezTo>
                    <a:pt x="301056" y="1113769"/>
                    <a:pt x="288937" y="1127284"/>
                    <a:pt x="273269" y="1135118"/>
                  </a:cubicBezTo>
                  <a:cubicBezTo>
                    <a:pt x="260349" y="1141578"/>
                    <a:pt x="245241" y="1142125"/>
                    <a:pt x="231227" y="1145628"/>
                  </a:cubicBezTo>
                  <a:cubicBezTo>
                    <a:pt x="140863" y="1205872"/>
                    <a:pt x="255194" y="1133644"/>
                    <a:pt x="168165" y="1177159"/>
                  </a:cubicBezTo>
                  <a:cubicBezTo>
                    <a:pt x="156867" y="1182808"/>
                    <a:pt x="136634" y="1198180"/>
                    <a:pt x="136634" y="1198180"/>
                  </a:cubicBezTo>
                  <a:lnTo>
                    <a:pt x="136634" y="1198180"/>
                  </a:lnTo>
                </a:path>
              </a:pathLst>
            </a:custGeom>
            <a:solidFill>
              <a:srgbClr val="FDBFF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196" name="Egyenes összekötő 195"/>
            <p:cNvCxnSpPr/>
            <p:nvPr/>
          </p:nvCxnSpPr>
          <p:spPr>
            <a:xfrm>
              <a:off x="4559012" y="5409060"/>
              <a:ext cx="504072" cy="56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Egyenes összekötő 196"/>
            <p:cNvCxnSpPr>
              <a:endCxn id="192" idx="2"/>
            </p:cNvCxnSpPr>
            <p:nvPr/>
          </p:nvCxnSpPr>
          <p:spPr>
            <a:xfrm>
              <a:off x="4510414" y="5457207"/>
              <a:ext cx="497568" cy="1789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Egyenes összekötő 197"/>
            <p:cNvCxnSpPr/>
            <p:nvPr/>
          </p:nvCxnSpPr>
          <p:spPr>
            <a:xfrm>
              <a:off x="4095126" y="5215560"/>
              <a:ext cx="349698" cy="1646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Egyenes összekötő 198"/>
            <p:cNvCxnSpPr/>
            <p:nvPr/>
          </p:nvCxnSpPr>
          <p:spPr>
            <a:xfrm>
              <a:off x="4185238" y="5122834"/>
              <a:ext cx="243116" cy="2126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Kép 4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535989" y="5362634"/>
            <a:ext cx="1463167" cy="1505843"/>
          </a:xfrm>
          <a:prstGeom prst="rect">
            <a:avLst/>
          </a:prstGeom>
        </p:spPr>
      </p:pic>
      <p:pic>
        <p:nvPicPr>
          <p:cNvPr id="39" name="Kép 3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97446" y="5272461"/>
            <a:ext cx="1341236" cy="1444877"/>
          </a:xfrm>
          <a:prstGeom prst="rect">
            <a:avLst/>
          </a:prstGeom>
        </p:spPr>
      </p:pic>
      <p:pic>
        <p:nvPicPr>
          <p:cNvPr id="207" name="Kép 20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821075" y="1964275"/>
            <a:ext cx="452376" cy="523254"/>
          </a:xfrm>
          <a:prstGeom prst="rect">
            <a:avLst/>
          </a:prstGeom>
        </p:spPr>
      </p:pic>
      <p:sp>
        <p:nvSpPr>
          <p:cNvPr id="208" name="Folyamatábra: Késleltetés 207"/>
          <p:cNvSpPr/>
          <p:nvPr/>
        </p:nvSpPr>
        <p:spPr>
          <a:xfrm rot="16200000">
            <a:off x="1003710" y="1284558"/>
            <a:ext cx="394938" cy="2302371"/>
          </a:xfrm>
          <a:prstGeom prst="flowChartDelay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6" name="Kép 65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0722" y="93212"/>
            <a:ext cx="2089875" cy="2540001"/>
          </a:xfrm>
          <a:prstGeom prst="rect">
            <a:avLst/>
          </a:prstGeom>
        </p:spPr>
      </p:pic>
      <p:sp>
        <p:nvSpPr>
          <p:cNvPr id="132" name="Szövegdoboz 131"/>
          <p:cNvSpPr txBox="1"/>
          <p:nvPr/>
        </p:nvSpPr>
        <p:spPr>
          <a:xfrm>
            <a:off x="341605" y="1186814"/>
            <a:ext cx="11473590" cy="378565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Szabály:</a:t>
            </a:r>
          </a:p>
          <a:p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Dobjatok egy dobókockával, lépjetek a dobás szerint!</a:t>
            </a:r>
          </a:p>
          <a:p>
            <a:r>
              <a:rPr lang="hu-H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Kattintsatok</a:t>
            </a:r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lábnyomra!</a:t>
            </a:r>
          </a:p>
          <a:p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a szám a </a:t>
            </a:r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többszöröse, </a:t>
            </a:r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forog.</a:t>
            </a:r>
            <a:endParaRPr lang="hu-H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a szám nem a </a:t>
            </a:r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többszöröse, akkor egy kis </a:t>
            </a:r>
          </a:p>
          <a:p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mozgásos feladatot kaptok.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73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313" y="2475877"/>
            <a:ext cx="4382123" cy="438212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915427" y="760396"/>
            <a:ext cx="88793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solidFill>
                  <a:srgbClr val="FF0000"/>
                </a:solidFill>
                <a:latin typeface="Jokerman" panose="04090605060D06020702" pitchFamily="82" charset="0"/>
              </a:rPr>
              <a:t>Nem a </a:t>
            </a:r>
            <a:r>
              <a:rPr lang="hu-HU" sz="4000" dirty="0" smtClean="0">
                <a:solidFill>
                  <a:srgbClr val="FF0000"/>
                </a:solidFill>
                <a:latin typeface="Jokerman" panose="04090605060D06020702" pitchFamily="82" charset="0"/>
              </a:rPr>
              <a:t>7 </a:t>
            </a:r>
            <a:r>
              <a:rPr lang="hu-HU" sz="4000" dirty="0" smtClean="0">
                <a:solidFill>
                  <a:srgbClr val="FF0000"/>
                </a:solidFill>
                <a:latin typeface="Jokerman" panose="04090605060D06020702" pitchFamily="82" charset="0"/>
              </a:rPr>
              <a:t>többszöröse ez a szám.</a:t>
            </a:r>
          </a:p>
          <a:p>
            <a:r>
              <a:rPr lang="hu-HU" sz="4000" dirty="0" smtClean="0">
                <a:solidFill>
                  <a:srgbClr val="FF0000"/>
                </a:solidFill>
                <a:latin typeface="Jokerman" panose="04090605060D06020702" pitchFamily="82" charset="0"/>
              </a:rPr>
              <a:t>             </a:t>
            </a:r>
          </a:p>
          <a:p>
            <a:r>
              <a:rPr lang="hu-HU" sz="4000" dirty="0">
                <a:solidFill>
                  <a:srgbClr val="FF0000"/>
                </a:solidFill>
                <a:latin typeface="Jokerman" panose="04090605060D06020702" pitchFamily="82" charset="0"/>
              </a:rPr>
              <a:t> </a:t>
            </a:r>
            <a:r>
              <a:rPr lang="hu-HU" sz="4000" dirty="0" smtClean="0">
                <a:solidFill>
                  <a:srgbClr val="FF0000"/>
                </a:solidFill>
                <a:latin typeface="Jokerman" panose="04090605060D06020702" pitchFamily="82" charset="0"/>
              </a:rPr>
              <a:t>               Mozgassuk meg magunkat!</a:t>
            </a:r>
            <a:endParaRPr lang="hu-HU" sz="4000" dirty="0">
              <a:solidFill>
                <a:srgbClr val="FF0000"/>
              </a:solidFill>
              <a:latin typeface="Jokerman" panose="04090605060D06020702" pitchFamily="8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 rot="16200000">
            <a:off x="11454016" y="301443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2113" y="6386946"/>
            <a:ext cx="3916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Mozgás után </a:t>
            </a:r>
            <a:r>
              <a:rPr lang="hu-HU" dirty="0" err="1" smtClean="0"/>
              <a:t>kattints</a:t>
            </a:r>
            <a:r>
              <a:rPr lang="hu-HU" dirty="0" smtClean="0"/>
              <a:t> a tornázó figurára!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47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2" y="2600621"/>
            <a:ext cx="4096181" cy="409618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167282" y="289341"/>
            <a:ext cx="88793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solidFill>
                  <a:srgbClr val="FF0000"/>
                </a:solidFill>
                <a:latin typeface="Jokerman" panose="04090605060D06020702" pitchFamily="82" charset="0"/>
              </a:rPr>
              <a:t>Nem a </a:t>
            </a:r>
            <a:r>
              <a:rPr lang="hu-HU" sz="4000" dirty="0" smtClean="0">
                <a:solidFill>
                  <a:srgbClr val="FF0000"/>
                </a:solidFill>
                <a:latin typeface="Jokerman" panose="04090605060D06020702" pitchFamily="82" charset="0"/>
              </a:rPr>
              <a:t>7 </a:t>
            </a:r>
            <a:r>
              <a:rPr lang="hu-HU" sz="4000" dirty="0" smtClean="0">
                <a:solidFill>
                  <a:srgbClr val="FF0000"/>
                </a:solidFill>
                <a:latin typeface="Jokerman" panose="04090605060D06020702" pitchFamily="82" charset="0"/>
              </a:rPr>
              <a:t>többszöröse ez a szám.</a:t>
            </a:r>
          </a:p>
          <a:p>
            <a:r>
              <a:rPr lang="hu-HU" sz="4000" dirty="0" smtClean="0">
                <a:solidFill>
                  <a:srgbClr val="FF0000"/>
                </a:solidFill>
                <a:latin typeface="Jokerman" panose="04090605060D06020702" pitchFamily="82" charset="0"/>
              </a:rPr>
              <a:t>             </a:t>
            </a:r>
          </a:p>
          <a:p>
            <a:r>
              <a:rPr lang="hu-HU" sz="4000" dirty="0">
                <a:solidFill>
                  <a:srgbClr val="FF0000"/>
                </a:solidFill>
                <a:latin typeface="Jokerman" panose="04090605060D06020702" pitchFamily="82" charset="0"/>
              </a:rPr>
              <a:t> </a:t>
            </a:r>
            <a:r>
              <a:rPr lang="hu-HU" sz="4000" dirty="0" smtClean="0">
                <a:solidFill>
                  <a:srgbClr val="FF0000"/>
                </a:solidFill>
                <a:latin typeface="Jokerman" panose="04090605060D06020702" pitchFamily="82" charset="0"/>
              </a:rPr>
              <a:t>               Mozgassuk meg magunkat!</a:t>
            </a:r>
            <a:endParaRPr lang="hu-HU" sz="4000" dirty="0">
              <a:solidFill>
                <a:srgbClr val="FF0000"/>
              </a:solidFill>
              <a:latin typeface="Jokerman" panose="04090605060D06020702" pitchFamily="8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 rot="16200000">
            <a:off x="11454016" y="301443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2113" y="6386946"/>
            <a:ext cx="3916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Mozgás után </a:t>
            </a:r>
            <a:r>
              <a:rPr lang="hu-HU" dirty="0" err="1" smtClean="0"/>
              <a:t>kattints</a:t>
            </a:r>
            <a:r>
              <a:rPr lang="hu-HU" dirty="0" smtClean="0"/>
              <a:t> a tornázó figurára!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271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23" y="2080079"/>
            <a:ext cx="4777922" cy="477792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08814" y="358614"/>
            <a:ext cx="88793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solidFill>
                  <a:srgbClr val="FF0000"/>
                </a:solidFill>
                <a:latin typeface="Jokerman" panose="04090605060D06020702" pitchFamily="82" charset="0"/>
              </a:rPr>
              <a:t>Nem a </a:t>
            </a:r>
            <a:r>
              <a:rPr lang="hu-HU" sz="4000" dirty="0" smtClean="0">
                <a:solidFill>
                  <a:srgbClr val="FF0000"/>
                </a:solidFill>
                <a:latin typeface="Jokerman" panose="04090605060D06020702" pitchFamily="82" charset="0"/>
              </a:rPr>
              <a:t>7 </a:t>
            </a:r>
            <a:r>
              <a:rPr lang="hu-HU" sz="4000" dirty="0" smtClean="0">
                <a:solidFill>
                  <a:srgbClr val="FF0000"/>
                </a:solidFill>
                <a:latin typeface="Jokerman" panose="04090605060D06020702" pitchFamily="82" charset="0"/>
              </a:rPr>
              <a:t>többszöröse ez a szám.</a:t>
            </a:r>
          </a:p>
          <a:p>
            <a:r>
              <a:rPr lang="hu-HU" sz="4000" dirty="0" smtClean="0">
                <a:solidFill>
                  <a:srgbClr val="FF0000"/>
                </a:solidFill>
                <a:latin typeface="Jokerman" panose="04090605060D06020702" pitchFamily="82" charset="0"/>
              </a:rPr>
              <a:t>             </a:t>
            </a:r>
          </a:p>
          <a:p>
            <a:r>
              <a:rPr lang="hu-HU" sz="4000" dirty="0">
                <a:solidFill>
                  <a:srgbClr val="FF0000"/>
                </a:solidFill>
                <a:latin typeface="Jokerman" panose="04090605060D06020702" pitchFamily="82" charset="0"/>
              </a:rPr>
              <a:t> </a:t>
            </a:r>
            <a:r>
              <a:rPr lang="hu-HU" sz="4000" dirty="0" smtClean="0">
                <a:solidFill>
                  <a:srgbClr val="FF0000"/>
                </a:solidFill>
                <a:latin typeface="Jokerman" panose="04090605060D06020702" pitchFamily="82" charset="0"/>
              </a:rPr>
              <a:t>               Mozgassuk meg magunkat!</a:t>
            </a:r>
            <a:endParaRPr lang="hu-HU" sz="4000" dirty="0">
              <a:solidFill>
                <a:srgbClr val="FF0000"/>
              </a:solidFill>
              <a:latin typeface="Jokerman" panose="04090605060D06020702" pitchFamily="8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 rot="16200000">
            <a:off x="11454016" y="301443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2113" y="6386946"/>
            <a:ext cx="3916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Mozgás után </a:t>
            </a:r>
            <a:r>
              <a:rPr lang="hu-HU" dirty="0" err="1" smtClean="0"/>
              <a:t>kattints</a:t>
            </a:r>
            <a:r>
              <a:rPr lang="hu-HU" dirty="0" smtClean="0"/>
              <a:t> a tornázó figurára!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38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138</Words>
  <Application>Microsoft Office PowerPoint</Application>
  <PresentationFormat>Szélesvásznú</PresentationFormat>
  <Paragraphs>28</Paragraphs>
  <Slides>5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1" baseType="lpstr">
      <vt:lpstr>Arial</vt:lpstr>
      <vt:lpstr>AvenirNext LT Pro Bold</vt:lpstr>
      <vt:lpstr>Calibri</vt:lpstr>
      <vt:lpstr>Calibri Light</vt:lpstr>
      <vt:lpstr>Jokerman</vt:lpstr>
      <vt:lpstr>Office-téma</vt:lpstr>
      <vt:lpstr>Családi társas cicussal és egérkével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Családi társas cicussal és egérkével</dc:title>
  <dc:creator>Nagyné Madár Anikó</dc:creator>
  <cp:lastModifiedBy>Nagyné Madár Anikó</cp:lastModifiedBy>
  <cp:revision>3</cp:revision>
  <dcterms:created xsi:type="dcterms:W3CDTF">2020-03-18T08:59:36Z</dcterms:created>
  <dcterms:modified xsi:type="dcterms:W3CDTF">2020-03-18T09:09:25Z</dcterms:modified>
</cp:coreProperties>
</file>